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6" r:id="rId4"/>
    <p:sldId id="260" r:id="rId5"/>
    <p:sldId id="262" r:id="rId6"/>
    <p:sldId id="261" r:id="rId7"/>
    <p:sldId id="263" r:id="rId8"/>
    <p:sldId id="265" r:id="rId9"/>
    <p:sldId id="264" r:id="rId10"/>
    <p:sldId id="258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23"/>
    <a:srgbClr val="D5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9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5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9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3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9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1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A449-B7DE-F145-A4CD-93DCEB7EAAF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8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ytexas.org" TargetMode="External"/><Relationship Id="rId2" Type="http://schemas.openxmlformats.org/officeDocument/2006/relationships/hyperlink" Target="http://www.lamar.edu/arts-sciences/psychology/degrees/graduat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irkee@lamar.edu" TargetMode="External"/><Relationship Id="rId4" Type="http://schemas.openxmlformats.org/officeDocument/2006/relationships/hyperlink" Target="https://www.lamar.edu/admissions/how-to-apply/graduat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katz@lamar.edu" TargetMode="External"/><Relationship Id="rId2" Type="http://schemas.openxmlformats.org/officeDocument/2006/relationships/hyperlink" Target="mailto:rdoe@lamar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webb11@lamar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Shot 2018-04-08 at 12.07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77" y="0"/>
            <a:ext cx="5983989" cy="151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729348"/>
            <a:ext cx="91226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PSYCHOLOGY DEPARTMENT </a:t>
            </a:r>
          </a:p>
          <a:p>
            <a:pPr algn="ctr"/>
            <a:r>
              <a:rPr lang="en-US" sz="5400"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EXPO 2020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35000"/>
                  </a:srgbClr>
                </a:outerShdw>
              </a:effectLst>
              <a:latin typeface="Charter Black"/>
              <a:cs typeface="Charter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7369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64867"/>
            <a:ext cx="9122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ADMISSION REQUIREMENTS AND NEXT STEPS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72" y="1531943"/>
            <a:ext cx="91226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u="sng" dirty="0"/>
              <a:t>What You’ll Need to Apply:</a:t>
            </a:r>
          </a:p>
          <a:p>
            <a:pPr marL="342900" indent="-342900">
              <a:buFont typeface="Arial"/>
              <a:buChar char="•"/>
            </a:pPr>
            <a:endParaRPr lang="en-US" sz="800" b="1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The equivalent of a </a:t>
            </a:r>
            <a:r>
              <a:rPr lang="en-US" sz="2000" b="1" dirty="0"/>
              <a:t>bachelor's degree in psychology </a:t>
            </a:r>
            <a:r>
              <a:rPr lang="en-US" sz="1600" dirty="0"/>
              <a:t>(24 semester hours)</a:t>
            </a:r>
            <a:r>
              <a:rPr lang="en-US" sz="2000" dirty="0"/>
              <a:t>. </a:t>
            </a:r>
          </a:p>
          <a:p>
            <a:pPr marL="800100" lvl="1" indent="-342900">
              <a:buFontTx/>
              <a:buChar char="-"/>
            </a:pPr>
            <a:endParaRPr lang="en-US" sz="1100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A cumulative </a:t>
            </a:r>
            <a:r>
              <a:rPr lang="en-US" sz="2000" b="1" dirty="0"/>
              <a:t>GPA of 3.0/4.0</a:t>
            </a:r>
            <a:r>
              <a:rPr lang="en-US" sz="2000" dirty="0"/>
              <a:t>, and a </a:t>
            </a:r>
            <a:r>
              <a:rPr lang="en-US" sz="2000" b="1" dirty="0"/>
              <a:t>GPA of 3.0/4.0 in psychology courses</a:t>
            </a:r>
            <a:r>
              <a:rPr lang="en-US" sz="2000" dirty="0"/>
              <a:t>.</a:t>
            </a:r>
          </a:p>
          <a:p>
            <a:pPr marL="800100" lvl="1" indent="-342900">
              <a:buFontTx/>
              <a:buChar char="-"/>
            </a:pPr>
            <a:endParaRPr lang="en-US" sz="1100" dirty="0"/>
          </a:p>
          <a:p>
            <a:pPr marL="800100" lvl="1" indent="-342900">
              <a:buFontTx/>
              <a:buChar char="-"/>
            </a:pPr>
            <a:r>
              <a:rPr lang="en-US" sz="2000" b="1" dirty="0"/>
              <a:t>A statement of purpose </a:t>
            </a:r>
            <a:r>
              <a:rPr lang="en-US" sz="1600" dirty="0"/>
              <a:t>(why you're interested in program, what work you plan to do if admitted, why YOU are suited for this work, etc.)</a:t>
            </a:r>
          </a:p>
          <a:p>
            <a:pPr marL="800100" lvl="1" indent="-342900">
              <a:buFontTx/>
              <a:buChar char="-"/>
            </a:pPr>
            <a:endParaRPr lang="en-US" sz="1100" dirty="0"/>
          </a:p>
          <a:p>
            <a:pPr marL="800100" lvl="1" indent="-342900">
              <a:buFontTx/>
              <a:buChar char="-"/>
            </a:pPr>
            <a:r>
              <a:rPr lang="en-US" sz="2000" b="1" dirty="0"/>
              <a:t>3 letters of recommendation </a:t>
            </a:r>
            <a:r>
              <a:rPr lang="en-US" sz="1600" dirty="0"/>
              <a:t>(addressing your academic preparation, suitability for graduate study, and appraisal of the applicant’s personal and moral standards for professional conduct).</a:t>
            </a:r>
          </a:p>
          <a:p>
            <a:pPr marL="800100" lvl="1" indent="-342900">
              <a:buFontTx/>
              <a:buChar char="-"/>
            </a:pPr>
            <a:endParaRPr lang="en-US" sz="1000" dirty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The department has flexible admission criteria, which allow the faculty to review applicants individually. </a:t>
            </a:r>
          </a:p>
          <a:p>
            <a:pPr marL="342900" indent="-342900">
              <a:buFont typeface="Arial"/>
              <a:buChar char="•"/>
            </a:pPr>
            <a:endParaRPr lang="en-US" sz="800" b="1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The department will only consider applications for enrollment that begins in the fall semester. </a:t>
            </a:r>
            <a:r>
              <a:rPr lang="en-US" sz="2000" b="1" u="sng" dirty="0">
                <a:solidFill>
                  <a:srgbClr val="FF0000"/>
                </a:solidFill>
              </a:rPr>
              <a:t>Applications for fall admission must be received by April 15th</a:t>
            </a:r>
            <a:r>
              <a:rPr lang="en-US" sz="2000" dirty="0"/>
              <a:t>. International students must have a minimum TOEFL score of 79. </a:t>
            </a:r>
            <a:endParaRPr lang="en-US" sz="2000" b="1" dirty="0"/>
          </a:p>
          <a:p>
            <a:pPr marL="800100" lvl="1" indent="-342900">
              <a:buFontTx/>
              <a:buChar char="-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299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WHY LAMAR?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664" y="1541138"/>
            <a:ext cx="864794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/>
              <a:t>Benefits of Choosing Our Graduate Program:</a:t>
            </a: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Low student-to-teacher ratios ensure professors are available to assist you with your academic path and take a personal interest in your success!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An I/O practicum that allows you to gain experience working with local businesses and organizations before and entering the workforce.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 Clinical practicum that allows student therapists to practice treating clients on campus at the Lamar Psychology Clinic.  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Access to student research laboratory suites and an assortment of lab equipment for use in your independent research and thesis.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Every </a:t>
            </a:r>
            <a:r>
              <a:rPr lang="en-US" sz="2000" b="1" dirty="0"/>
              <a:t>full-time </a:t>
            </a:r>
            <a:r>
              <a:rPr lang="en-US" sz="2000" dirty="0"/>
              <a:t>graduate student receives $1,000 a year in graduate scholarships. Additional departmental student assistantships that may also be available.</a:t>
            </a:r>
          </a:p>
        </p:txBody>
      </p:sp>
    </p:spTree>
    <p:extLst>
      <p:ext uri="{BB962C8B-B14F-4D97-AF65-F5344CB8AC3E}">
        <p14:creationId xmlns:p14="http://schemas.microsoft.com/office/powerpoint/2010/main" val="175510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03349"/>
            <a:ext cx="9122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ENROLLMENT AND CONTACT INFORMATION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4681" y="1680426"/>
            <a:ext cx="864794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Information About Our Program: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Access at   </a:t>
            </a:r>
            <a:r>
              <a:rPr lang="en-US" b="1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www.lamar.edu/arts-sciences/psychology/degrees/graduate/</a:t>
            </a:r>
            <a:endParaRPr lang="en-US" b="1" dirty="0">
              <a:solidFill>
                <a:prstClr val="black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r>
              <a:rPr lang="en-US" sz="2400" b="1" dirty="0"/>
              <a:t>Steps to Apply:</a:t>
            </a:r>
          </a:p>
          <a:p>
            <a:endParaRPr lang="en-US" sz="1000" b="1" dirty="0"/>
          </a:p>
          <a:p>
            <a:r>
              <a:rPr lang="en-US" sz="2000" b="1" dirty="0"/>
              <a:t>1.) Graduate Studies Application: </a:t>
            </a:r>
          </a:p>
          <a:p>
            <a:r>
              <a:rPr lang="en-US" dirty="0"/>
              <a:t>Apply using </a:t>
            </a:r>
            <a:r>
              <a:rPr lang="en-US" b="1" dirty="0"/>
              <a:t>“Apply Texas Application” </a:t>
            </a:r>
            <a:r>
              <a:rPr lang="en-US" dirty="0"/>
              <a:t>at</a:t>
            </a:r>
            <a:r>
              <a:rPr lang="en-US" b="1" dirty="0"/>
              <a:t> </a:t>
            </a:r>
            <a:r>
              <a:rPr lang="en-US" b="1" dirty="0">
                <a:hlinkClick r:id="rId3"/>
              </a:rPr>
              <a:t>www.applytexas.org</a:t>
            </a:r>
            <a:endParaRPr lang="en-US" b="1" dirty="0"/>
          </a:p>
          <a:p>
            <a:endParaRPr lang="en-US" sz="2400" b="1" dirty="0"/>
          </a:p>
          <a:p>
            <a:r>
              <a:rPr lang="en-US" sz="2000" b="1" dirty="0"/>
              <a:t>2.) Admissions information </a:t>
            </a:r>
          </a:p>
          <a:p>
            <a:r>
              <a:rPr lang="en-US" dirty="0"/>
              <a:t>Access at   </a:t>
            </a:r>
            <a:r>
              <a:rPr lang="en-US" b="1" dirty="0">
                <a:hlinkClick r:id="rId4"/>
              </a:rPr>
              <a:t>https://www.lamar.edu/admissions/how-to-apply/graduate.html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3.) Submit Statement of Purpose and Letters of Recommendation (3)  </a:t>
            </a:r>
          </a:p>
          <a:p>
            <a:r>
              <a:rPr lang="en-US" dirty="0"/>
              <a:t>Submit to department chair, Dr. Shelton, at </a:t>
            </a:r>
            <a:r>
              <a:rPr lang="en-US" b="1" u="sng" dirty="0">
                <a:hlinkClick r:id="rId5"/>
              </a:rPr>
              <a:t>sheltonious@gmail.com</a:t>
            </a:r>
            <a:endParaRPr lang="en-US" b="1" u="sng" dirty="0"/>
          </a:p>
          <a:p>
            <a:pPr lvl="1"/>
            <a:r>
              <a:rPr lang="en-US" sz="1600" i="1" dirty="0"/>
              <a:t>*Preferred that the Letters of Recommendation be submitted directly from the individual who wrote the recommendation. 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352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03348"/>
            <a:ext cx="9122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Additional Information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6053" y="2628693"/>
            <a:ext cx="86479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Need additional information or have questions?</a:t>
            </a:r>
          </a:p>
          <a:p>
            <a:endParaRPr lang="en-US" sz="2400" b="1" dirty="0"/>
          </a:p>
          <a:p>
            <a:r>
              <a:rPr lang="en-US" dirty="0"/>
              <a:t>If your have any questions about our program, application requirements, or enrollment, please do contact us.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I/O Concentration Questions: Dr. Raymond Doe – </a:t>
            </a:r>
            <a:r>
              <a:rPr lang="en-US" b="1" dirty="0">
                <a:hlinkClick r:id="rId2"/>
              </a:rPr>
              <a:t>rdoe@lamar.edu</a:t>
            </a:r>
            <a:r>
              <a:rPr lang="en-US" b="1" dirty="0"/>
              <a:t> 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Clinical Concentration Questions:  Dr. Jodi Katz – </a:t>
            </a:r>
            <a:r>
              <a:rPr lang="en-US" b="1" dirty="0">
                <a:hlinkClick r:id="rId3"/>
              </a:rPr>
              <a:t>jkatz@lamar.edu</a:t>
            </a:r>
            <a:r>
              <a:rPr lang="en-US" b="1" dirty="0"/>
              <a:t> OR Dr. Melanie Webb – </a:t>
            </a:r>
            <a:r>
              <a:rPr lang="en-US" b="1" dirty="0">
                <a:hlinkClick r:id="rId4"/>
              </a:rPr>
              <a:t>mwebb11@lamar.edu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156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GRADUATE PROGRAM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761" y="1782805"/>
            <a:ext cx="898523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/>
              <a:buChar char="o"/>
            </a:pPr>
            <a:r>
              <a:rPr lang="en-US" sz="3200" b="1" dirty="0"/>
              <a:t>Master of Science in Applied Psychology</a:t>
            </a:r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Two Concentrations:</a:t>
            </a:r>
          </a:p>
          <a:p>
            <a:pPr lvl="1"/>
            <a:endParaRPr lang="en-US" sz="2800" b="1" dirty="0"/>
          </a:p>
          <a:p>
            <a:pPr lvl="1"/>
            <a:r>
              <a:rPr lang="en-US" sz="2400" b="1" u="sng" dirty="0"/>
              <a:t>Industrial/Organizational Psychology</a:t>
            </a:r>
            <a:r>
              <a:rPr lang="en-US" sz="2400" b="1" dirty="0"/>
              <a:t> </a:t>
            </a:r>
            <a:r>
              <a:rPr lang="en-US" sz="2400" dirty="0"/>
              <a:t>- integrates the traditional areas of psychology with the more contemporary areas of organizational development and analysis.  </a:t>
            </a:r>
            <a:endParaRPr lang="en-US" sz="2400" u="sng" dirty="0"/>
          </a:p>
          <a:p>
            <a:pPr lvl="1"/>
            <a:endParaRPr lang="en-US" sz="2400" u="sng" dirty="0"/>
          </a:p>
          <a:p>
            <a:pPr lvl="1"/>
            <a:r>
              <a:rPr lang="en-US" sz="2400" b="1" u="sng" dirty="0"/>
              <a:t>Clinical Psychology</a:t>
            </a:r>
            <a:r>
              <a:rPr lang="en-US" sz="2400" b="1" dirty="0"/>
              <a:t> </a:t>
            </a:r>
            <a:r>
              <a:rPr lang="en-US" sz="2400" dirty="0"/>
              <a:t>-prepares professionals for providing mental health services, includes training in therapy techniques for individuals, groups, and families.</a:t>
            </a:r>
            <a:endParaRPr lang="en-US" sz="2400" u="sng" dirty="0"/>
          </a:p>
          <a:p>
            <a:pPr marL="914400" lvl="1" indent="-45720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258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GRADUATE PROGRAM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761" y="1515483"/>
            <a:ext cx="8985239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/>
              <a:t>Degree Requirements</a:t>
            </a:r>
          </a:p>
          <a:p>
            <a:pPr lvl="1"/>
            <a:endParaRPr lang="en-US" sz="800" b="1" dirty="0"/>
          </a:p>
          <a:p>
            <a:pPr marL="800100" lvl="1" indent="-342900">
              <a:buFontTx/>
              <a:buChar char="-"/>
            </a:pPr>
            <a:r>
              <a:rPr lang="en-US" sz="2000" b="1" dirty="0"/>
              <a:t>Candidates for the Master of Applied Psychology degree must meet all College of Graduate Students general degree requirements plus the following:</a:t>
            </a:r>
          </a:p>
          <a:p>
            <a:pPr marL="800100" lvl="1" indent="-342900">
              <a:buFontTx/>
              <a:buChar char="-"/>
            </a:pPr>
            <a:endParaRPr lang="en-US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Pass a candidacy examination designed by the Psychology Department.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Submit an acceptable thesis with a satisfactory performance on a final oral examination.</a:t>
            </a:r>
            <a:endParaRPr lang="en-US" sz="2400" b="1" dirty="0"/>
          </a:p>
          <a:p>
            <a:endParaRPr lang="en-US" sz="1400" b="1" dirty="0"/>
          </a:p>
          <a:p>
            <a:pPr marL="457200" indent="-457200">
              <a:buFont typeface="Arial"/>
              <a:buChar char="•"/>
            </a:pPr>
            <a:r>
              <a:rPr lang="en-US" sz="2000" b="1" dirty="0"/>
              <a:t>For the I/O concentration:</a:t>
            </a:r>
          </a:p>
          <a:p>
            <a:pPr lvl="1">
              <a:spcAft>
                <a:spcPts val="600"/>
              </a:spcAft>
            </a:pPr>
            <a:r>
              <a:rPr lang="en-US" sz="2000" b="1" dirty="0"/>
              <a:t>- Complete 45 hours of course work in psychology and approved electives.</a:t>
            </a:r>
          </a:p>
          <a:p>
            <a:pPr lvl="1"/>
            <a:r>
              <a:rPr lang="en-US" sz="2000" b="1" dirty="0"/>
              <a:t>- Complete 1 practicum totaling 3 semester hours.</a:t>
            </a:r>
          </a:p>
          <a:p>
            <a:pPr marL="457200" indent="-457200">
              <a:buFont typeface="Arial"/>
              <a:buChar char="•"/>
            </a:pPr>
            <a:endParaRPr lang="en-US" sz="1400" b="1" dirty="0"/>
          </a:p>
          <a:p>
            <a:pPr marL="457200" lvl="0" indent="-457200">
              <a:buFont typeface="Arial"/>
              <a:buChar char="•"/>
            </a:pPr>
            <a:r>
              <a:rPr lang="en-US" sz="2000" b="1" dirty="0"/>
              <a:t>For the Clinical concentration:</a:t>
            </a:r>
          </a:p>
          <a:p>
            <a:pPr lvl="0"/>
            <a:r>
              <a:rPr lang="en-US" sz="2000" b="1" dirty="0"/>
              <a:t>	 - Complete 60 </a:t>
            </a:r>
            <a:r>
              <a:rPr lang="en-US" sz="2000" b="1" dirty="0">
                <a:solidFill>
                  <a:prstClr val="black"/>
                </a:solidFill>
              </a:rPr>
              <a:t>hours of course work in psychology.</a:t>
            </a: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800" b="1" dirty="0"/>
          </a:p>
          <a:p>
            <a:r>
              <a:rPr lang="en-US" sz="2000" b="1" dirty="0"/>
              <a:t>	 - Complete three </a:t>
            </a:r>
            <a:r>
              <a:rPr lang="en-US" sz="2000" b="1" dirty="0" err="1"/>
              <a:t>practica</a:t>
            </a:r>
            <a:r>
              <a:rPr lang="en-US" sz="2000" b="1" dirty="0"/>
              <a:t> totaling 9 semester hours.</a:t>
            </a:r>
          </a:p>
          <a:p>
            <a:pPr marL="457200" indent="-457200">
              <a:buFont typeface="Arial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8945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I/O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2805"/>
            <a:ext cx="9122628" cy="520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The Industrial/Organizational track focuses on training individuals to use applied psychological concepts in business and administrational environments to increase the functionality and efficacy of institutions.</a:t>
            </a:r>
          </a:p>
          <a:p>
            <a:pPr lvl="1"/>
            <a:endParaRPr lang="en-US" sz="1400" dirty="0"/>
          </a:p>
          <a:p>
            <a:pPr marL="914400" lvl="1" indent="-457200">
              <a:buFont typeface="Arial"/>
              <a:buChar char="•"/>
            </a:pPr>
            <a:r>
              <a:rPr lang="en-US" sz="2800" b="1" dirty="0"/>
              <a:t>Areas of training include:</a:t>
            </a:r>
          </a:p>
          <a:p>
            <a:pPr marL="914400" lvl="1" indent="-457200">
              <a:spcBef>
                <a:spcPts val="1200"/>
              </a:spcBef>
              <a:buFontTx/>
              <a:buChar char="-"/>
            </a:pPr>
            <a:r>
              <a:rPr lang="en-US" sz="2400" dirty="0"/>
              <a:t>Test construction	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Community and Industrial Consultation			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Survey Research  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Personnel Psychology and Performance Management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Organizational Development Program Design and Evaluation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Job Analysis</a:t>
            </a:r>
          </a:p>
          <a:p>
            <a:pPr marL="914400" lvl="1" indent="-4572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495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I/O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5793"/>
            <a:ext cx="91226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i="0" u="none" strike="noStrike" baseline="0" dirty="0"/>
              <a:t>I/O Work-life Skills</a:t>
            </a:r>
          </a:p>
          <a:p>
            <a:r>
              <a:rPr lang="en-US" sz="2400" b="0" i="0" u="none" strike="noStrike" baseline="0" dirty="0"/>
              <a:t>	- Assessing job candidates</a:t>
            </a:r>
          </a:p>
          <a:p>
            <a:r>
              <a:rPr lang="en-US" sz="2400" b="0" i="0" u="none" strike="noStrike" baseline="0" dirty="0"/>
              <a:t>	- Conducting job analysis </a:t>
            </a:r>
          </a:p>
          <a:p>
            <a:r>
              <a:rPr lang="en-US" sz="2400" b="0" i="0" u="none" strike="noStrike" baseline="0" dirty="0"/>
              <a:t>	- Designing job training and development programs</a:t>
            </a:r>
          </a:p>
          <a:p>
            <a:r>
              <a:rPr lang="en-US" sz="2400" b="0" i="0" u="none" strike="noStrike" baseline="0" dirty="0"/>
              <a:t>	- Conducting employee engagement and satisfaction surveys </a:t>
            </a:r>
          </a:p>
          <a:p>
            <a:r>
              <a:rPr lang="en-US" sz="2400" b="0" i="0" u="none" strike="noStrike" baseline="0" dirty="0"/>
              <a:t>	- Providing performance feedback</a:t>
            </a:r>
          </a:p>
          <a:p>
            <a:r>
              <a:rPr lang="en-US" sz="2400" b="0" i="0" u="none" strike="noStrike" baseline="0" dirty="0"/>
              <a:t>	- Coaching/consulting</a:t>
            </a:r>
          </a:p>
          <a:p>
            <a:endParaRPr lang="en-US" sz="2800" b="0" i="0" u="none" strike="noStrike" baseline="0" dirty="0"/>
          </a:p>
          <a:p>
            <a:pPr marL="457200" indent="-457200">
              <a:buFont typeface="Arial"/>
              <a:buChar char="•"/>
            </a:pPr>
            <a:r>
              <a:rPr lang="en-US" sz="2800" b="1" i="0" u="none" strike="noStrike" baseline="0" dirty="0"/>
              <a:t>Major I/O Positions</a:t>
            </a:r>
          </a:p>
          <a:p>
            <a:r>
              <a:rPr lang="en-US" sz="2400" b="0" i="0" u="none" strike="noStrike" baseline="0" dirty="0"/>
              <a:t>	- Director of HR Operations 			- Managing Research Scientist</a:t>
            </a:r>
          </a:p>
          <a:p>
            <a:r>
              <a:rPr lang="en-US" sz="2400" b="0" i="0" u="none" strike="noStrike" baseline="0" dirty="0"/>
              <a:t>	- HR Research Specialist				</a:t>
            </a:r>
            <a:r>
              <a:rPr lang="it-IT" sz="2400" b="0" i="0" u="none" strike="noStrike" baseline="0" dirty="0"/>
              <a:t>- Associate Consultant</a:t>
            </a:r>
          </a:p>
          <a:p>
            <a:r>
              <a:rPr lang="en-US" sz="2400" b="0" i="0" u="none" strike="noStrike" baseline="0" dirty="0"/>
              <a:t>	- Project Assistant</a:t>
            </a:r>
          </a:p>
          <a:p>
            <a:pPr marL="914400" lvl="1" indent="-4572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42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I/O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97" y="1662015"/>
            <a:ext cx="9122628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dirty="0"/>
              <a:t>Job Outlook 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 Bureau of Labor Statistics projects employment of I/O psychologists to grow more than 19% by 2024.</a:t>
            </a:r>
          </a:p>
          <a:p>
            <a:pPr marL="800100" lvl="1" indent="-342900">
              <a:buFontTx/>
              <a:buChar char="-"/>
            </a:pPr>
            <a:endParaRPr lang="en-US" sz="1200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Business Insider cited I/O psychology as one of the top 5 highest paying jobs</a:t>
            </a:r>
            <a:br>
              <a:rPr lang="en-US" sz="2000" dirty="0"/>
            </a:br>
            <a:r>
              <a:rPr lang="en-US" sz="2000" dirty="0"/>
              <a:t>you can get with a psychology degree. </a:t>
            </a:r>
          </a:p>
          <a:p>
            <a:pPr marL="800100" lvl="1" indent="-342900">
              <a:buFontTx/>
              <a:buChar char="-"/>
            </a:pPr>
            <a:endParaRPr lang="en-US" sz="800" dirty="0"/>
          </a:p>
          <a:p>
            <a:pPr lvl="1"/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sz="2400" b="1" dirty="0"/>
              <a:t>Salary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A 2015 survey conducted by the Society for Industrial &amp; Organizational Psychology found the median income for those with a doctoral degree was $119,000, and $85,000 for those with a master’s degree. </a:t>
            </a:r>
          </a:p>
          <a:p>
            <a:pPr marL="800100" lvl="1" indent="-342900">
              <a:buFontTx/>
              <a:buChar char="-"/>
            </a:pPr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Where do our graduates work?</a:t>
            </a:r>
          </a:p>
          <a:p>
            <a:r>
              <a:rPr lang="en-US" sz="2400" dirty="0"/>
              <a:t>		- Apple				- </a:t>
            </a:r>
            <a:r>
              <a:rPr lang="en-US" sz="2400" dirty="0" err="1"/>
              <a:t>Zappos</a:t>
            </a:r>
            <a:r>
              <a:rPr lang="en-US" sz="2400" dirty="0"/>
              <a:t>			- Blizzard Software</a:t>
            </a:r>
          </a:p>
          <a:p>
            <a:endParaRPr lang="en-US" sz="800" dirty="0"/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Our I/O graduates have also been accepted into doctoral programs.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647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CLINICAL PSYCHOLOGY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2805"/>
            <a:ext cx="91226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The Clinical Psychology track focuses on training professionals to effectively provide evidence-based treatments, assessment, and therapy for individuals who need mental health services.  </a:t>
            </a:r>
          </a:p>
          <a:p>
            <a:pPr lvl="1"/>
            <a:endParaRPr lang="en-US" sz="2000" dirty="0"/>
          </a:p>
          <a:p>
            <a:pPr marL="914400" lvl="1" indent="-457200">
              <a:buFont typeface="Arial"/>
              <a:buChar char="•"/>
            </a:pPr>
            <a:r>
              <a:rPr lang="en-US" sz="2800" b="1" dirty="0"/>
              <a:t>Areas of training include:</a:t>
            </a:r>
          </a:p>
          <a:p>
            <a:pPr marL="914400" lvl="1" indent="-457200">
              <a:buFont typeface="Arial"/>
              <a:buChar char="•"/>
            </a:pPr>
            <a:endParaRPr lang="en-US" sz="1200" b="1" dirty="0"/>
          </a:p>
          <a:p>
            <a:pPr marL="914400" lvl="1" indent="-457200">
              <a:buFontTx/>
              <a:buChar char="-"/>
            </a:pPr>
            <a:r>
              <a:rPr lang="en-US" sz="2400" dirty="0"/>
              <a:t>Therapy Techniques 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Community Consultation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Test Construction</a:t>
            </a:r>
          </a:p>
          <a:p>
            <a:pPr lvl="1"/>
            <a:r>
              <a:rPr lang="en-US" sz="2400" dirty="0"/>
              <a:t>-     Psychological Assessment </a:t>
            </a:r>
          </a:p>
        </p:txBody>
      </p:sp>
    </p:spTree>
    <p:extLst>
      <p:ext uri="{BB962C8B-B14F-4D97-AF65-F5344CB8AC3E}">
        <p14:creationId xmlns:p14="http://schemas.microsoft.com/office/powerpoint/2010/main" val="265228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CLINICAL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2805"/>
            <a:ext cx="91226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/>
              <a:t>Clinical</a:t>
            </a:r>
            <a:r>
              <a:rPr lang="en-US" sz="2800" b="1" i="0" u="none" strike="noStrike" baseline="0" dirty="0"/>
              <a:t> Work-life Skills</a:t>
            </a:r>
          </a:p>
          <a:p>
            <a:r>
              <a:rPr lang="en-US" sz="2400" b="0" i="0" u="none" strike="noStrike" baseline="0" dirty="0"/>
              <a:t>	- Providing psychological therapy (CBT, MI, ERP, CPT, Mindfulness)</a:t>
            </a:r>
          </a:p>
          <a:p>
            <a:r>
              <a:rPr lang="en-US" sz="2400" b="0" i="0" u="none" strike="noStrike" baseline="0" dirty="0"/>
              <a:t>	- Conducting psychological assessment</a:t>
            </a:r>
          </a:p>
          <a:p>
            <a:r>
              <a:rPr lang="en-US" sz="2400" b="0" i="0" u="none" strike="noStrike" baseline="0" dirty="0"/>
              <a:t>	- Provide therapy in outpatient</a:t>
            </a:r>
            <a:r>
              <a:rPr lang="en-US" sz="2400" dirty="0"/>
              <a:t> </a:t>
            </a:r>
            <a:r>
              <a:rPr lang="en-US" sz="2400" b="0" i="0" u="none" strike="noStrike" baseline="0" dirty="0"/>
              <a:t>and hospital settings </a:t>
            </a:r>
          </a:p>
          <a:p>
            <a:r>
              <a:rPr lang="en-US" sz="2400" b="0" i="0" u="none" strike="noStrike" baseline="0" dirty="0"/>
              <a:t>	- Provide case management services </a:t>
            </a:r>
          </a:p>
          <a:p>
            <a:endParaRPr lang="en-US" sz="2800" b="0" i="0" u="none" strike="noStrike" baseline="0" dirty="0"/>
          </a:p>
          <a:p>
            <a:pPr marL="457200" indent="-457200">
              <a:buFont typeface="Arial"/>
              <a:buChar char="•"/>
            </a:pPr>
            <a:r>
              <a:rPr lang="en-US" sz="2800" b="1" i="0" u="none" strike="noStrike" baseline="0" dirty="0"/>
              <a:t>Major </a:t>
            </a:r>
            <a:r>
              <a:rPr lang="en-US" sz="2800" b="1" dirty="0"/>
              <a:t>Clinical</a:t>
            </a:r>
            <a:r>
              <a:rPr lang="en-US" sz="2800" b="1" i="0" u="none" strike="noStrike" baseline="0" dirty="0"/>
              <a:t> Positions</a:t>
            </a:r>
          </a:p>
          <a:p>
            <a:r>
              <a:rPr lang="en-US" sz="2400" b="0" i="0" u="none" strike="noStrike" baseline="0" dirty="0"/>
              <a:t>	- </a:t>
            </a:r>
            <a:r>
              <a:rPr lang="en-US" sz="2400" dirty="0"/>
              <a:t>Clinical Psychologist (Ph.D.)</a:t>
            </a:r>
          </a:p>
          <a:p>
            <a:r>
              <a:rPr lang="en-US" sz="2400" dirty="0"/>
              <a:t>	- Licensed Psychological Associate (LPA)</a:t>
            </a:r>
          </a:p>
          <a:p>
            <a:r>
              <a:rPr lang="en-US" sz="2400" dirty="0"/>
              <a:t>	- </a:t>
            </a:r>
            <a:r>
              <a:rPr lang="sk-SK" sz="2400" dirty="0"/>
              <a:t>Psychometrician</a:t>
            </a:r>
            <a:r>
              <a:rPr lang="en-US" sz="2400" dirty="0"/>
              <a:t>/</a:t>
            </a:r>
            <a:r>
              <a:rPr lang="cs-CZ" sz="2400" dirty="0"/>
              <a:t>Neuropsychometrician</a:t>
            </a:r>
            <a:endParaRPr lang="en-US" sz="2400" dirty="0"/>
          </a:p>
          <a:p>
            <a:r>
              <a:rPr lang="en-US" sz="2400" dirty="0"/>
              <a:t>	- Crisis Intervention Specialist</a:t>
            </a:r>
            <a:r>
              <a:rPr lang="sk-SK" sz="2400" dirty="0"/>
              <a:t> </a:t>
            </a:r>
          </a:p>
          <a:p>
            <a:r>
              <a:rPr lang="sk-SK" sz="2400" dirty="0"/>
              <a:t>	</a:t>
            </a:r>
            <a:r>
              <a:rPr lang="en-US" sz="2400" dirty="0"/>
              <a:t>- Case manager</a:t>
            </a:r>
          </a:p>
          <a:p>
            <a:pPr marL="914400" lvl="1" indent="-4572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120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CLINICAL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555782"/>
            <a:ext cx="9122628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000" b="1" dirty="0"/>
              <a:t>Job Outlook </a:t>
            </a:r>
            <a:endParaRPr lang="en-US" sz="2000" b="0" i="0" u="none" strike="noStrike" baseline="0" dirty="0"/>
          </a:p>
          <a:p>
            <a:pPr marL="342900" indent="-342900">
              <a:buFontTx/>
              <a:buChar char="-"/>
            </a:pPr>
            <a:r>
              <a:rPr lang="en-US" sz="2000" b="0" i="0" u="none" strike="noStrike" baseline="0" dirty="0"/>
              <a:t>The U.S. Bureau of Labor Statistics predicts job growth in</a:t>
            </a:r>
            <a:r>
              <a:rPr lang="en-US" sz="2000" b="0" i="0" u="none" strike="noStrike" dirty="0"/>
              <a:t> clinical psychology </a:t>
            </a:r>
            <a:r>
              <a:rPr lang="en-US" sz="2000" b="0" i="0" u="none" strike="noStrike" baseline="0" dirty="0"/>
              <a:t> will rise more than 20% by 2024.</a:t>
            </a:r>
            <a:r>
              <a:rPr lang="en-US" sz="2000" b="0" i="0" u="none" strike="noStrike" dirty="0"/>
              <a:t> </a:t>
            </a:r>
          </a:p>
          <a:p>
            <a:pPr marL="342900" indent="-342900">
              <a:buFontTx/>
              <a:buChar char="-"/>
            </a:pPr>
            <a:r>
              <a:rPr lang="en-US" sz="2000" baseline="0" dirty="0"/>
              <a:t>In Texas, the demand for mental health professionals</a:t>
            </a:r>
            <a:r>
              <a:rPr lang="en-US" sz="2000" dirty="0"/>
              <a:t> has led to LPAs being allowed to open private practices after receiving licensure and meeting some additional requirements. Combined (Ph.D. &amp; LPA) there are less than 5,400 clinicians available to provide mental health services to the over 28,000,000 residents of Texas. </a:t>
            </a:r>
          </a:p>
          <a:p>
            <a:pPr marL="342900" indent="-342900">
              <a:buFontTx/>
              <a:buChar char="-"/>
            </a:pPr>
            <a:endParaRPr lang="en-US" sz="800" b="0" i="0" u="none" strike="noStrike" baseline="0" dirty="0"/>
          </a:p>
          <a:p>
            <a:pPr marL="457200" indent="-457200">
              <a:buFont typeface="Arial"/>
              <a:buChar char="•"/>
            </a:pPr>
            <a:r>
              <a:rPr lang="en-US" sz="2000" b="1" i="0" u="none" strike="noStrike" baseline="0" dirty="0"/>
              <a:t>Salary </a:t>
            </a:r>
          </a:p>
          <a:p>
            <a:r>
              <a:rPr lang="en-US" sz="2400" b="0" i="0" u="none" strike="noStrike" baseline="0" dirty="0"/>
              <a:t>	- </a:t>
            </a:r>
            <a:r>
              <a:rPr lang="en-US" sz="2000" b="0" i="0" u="none" strike="noStrike" dirty="0"/>
              <a:t>U.S. </a:t>
            </a:r>
            <a:r>
              <a:rPr lang="en-US" sz="2000" b="0" i="0" u="none" strike="noStrike" baseline="0" dirty="0"/>
              <a:t>Bureau of Labor Statistics and Texas Association of Psychological 	Associates,   	lists</a:t>
            </a:r>
            <a:r>
              <a:rPr lang="en-US" sz="2000" b="0" i="0" u="none" strike="noStrike" dirty="0"/>
              <a:t> the median annual salary for a doctoral-level clinical psychologists 	in Texas </a:t>
            </a:r>
            <a:r>
              <a:rPr lang="en-US" sz="2000" dirty="0"/>
              <a:t>as</a:t>
            </a:r>
            <a:r>
              <a:rPr lang="en-US" sz="2000" b="0" i="0" u="none" strike="noStrike" dirty="0"/>
              <a:t> 	$70,060, and the median annual salary for an LPA </a:t>
            </a:r>
            <a:r>
              <a:rPr lang="en-US" sz="2000" dirty="0"/>
              <a:t>as</a:t>
            </a:r>
            <a:r>
              <a:rPr lang="en-US" sz="2000" b="0" i="0" u="none" strike="noStrike" dirty="0"/>
              <a:t> $44,000.</a:t>
            </a:r>
          </a:p>
          <a:p>
            <a:endParaRPr lang="en-US" sz="800" b="0" i="0" u="none" strike="noStrike" dirty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Where do our graduates work?</a:t>
            </a:r>
          </a:p>
          <a:p>
            <a:r>
              <a:rPr lang="en-US" sz="2000" dirty="0"/>
              <a:t>	- Private Clinical Practices		-Spectacular Kids ABA		- State Prisons </a:t>
            </a:r>
            <a:endParaRPr lang="en-US" sz="700" dirty="0"/>
          </a:p>
          <a:p>
            <a:r>
              <a:rPr lang="en-US" sz="2000" dirty="0"/>
              <a:t>	- Texas Department of Aging and Disability Services 		- MHMR Providers</a:t>
            </a:r>
          </a:p>
          <a:p>
            <a:endParaRPr lang="en-US" sz="1100" dirty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Our clinical graduates have also been accepted into doctoral programs.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666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1186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Charter Black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JEREMY SHELTON</cp:lastModifiedBy>
  <cp:revision>62</cp:revision>
  <dcterms:created xsi:type="dcterms:W3CDTF">2018-04-08T17:08:53Z</dcterms:created>
  <dcterms:modified xsi:type="dcterms:W3CDTF">2022-02-08T18:13:52Z</dcterms:modified>
</cp:coreProperties>
</file>